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59" r:id="rId13"/>
    <p:sldId id="268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23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1600" y="2130425"/>
            <a:ext cx="7446640" cy="1470025"/>
          </a:xfrm>
          <a:ln>
            <a:noFill/>
          </a:ln>
        </p:spPr>
        <p:txBody>
          <a:bodyPr>
            <a:normAutofit/>
          </a:bodyPr>
          <a:lstStyle>
            <a:lvl1pPr algn="l">
              <a:defRPr sz="4000" b="1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71600" y="3717032"/>
            <a:ext cx="6760840" cy="1054968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71600" y="1600201"/>
            <a:ext cx="7715200" cy="4061047"/>
          </a:xfr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3155A1-3B89-4E20-BF2D-EDA80487C3AE}" type="datetimeFigureOut">
              <a:rPr lang="sv-SE" smtClean="0"/>
              <a:pPr/>
              <a:t>2015-10-01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BD2858-7C10-4498-B351-1EEEDF46A64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71600" y="1600201"/>
            <a:ext cx="2736304" cy="4061047"/>
          </a:xfrm>
        </p:spPr>
        <p:txBody>
          <a:bodyPr>
            <a:normAutofit/>
          </a:bodyPr>
          <a:lstStyle>
            <a:lvl1pPr marL="338400">
              <a:spcBef>
                <a:spcPts val="0"/>
              </a:spcBef>
              <a:buFont typeface="Arial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3924300" y="1628775"/>
            <a:ext cx="4751388" cy="403247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71600" y="1600201"/>
            <a:ext cx="2736304" cy="4061047"/>
          </a:xfrm>
        </p:spPr>
        <p:txBody>
          <a:bodyPr>
            <a:normAutofit/>
          </a:bodyPr>
          <a:lstStyle>
            <a:lvl1pPr marL="338400">
              <a:spcBef>
                <a:spcPts val="0"/>
              </a:spcBef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tabell 5"/>
          <p:cNvSpPr>
            <a:spLocks noGrp="1"/>
          </p:cNvSpPr>
          <p:nvPr>
            <p:ph type="tbl" sz="quarter" idx="10"/>
          </p:nvPr>
        </p:nvSpPr>
        <p:spPr>
          <a:xfrm>
            <a:off x="3923928" y="1628775"/>
            <a:ext cx="4751760" cy="40322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 smtClean="0"/>
              <a:t>Klicka på ikonen för att lägga till en tabell</a:t>
            </a:r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1600" y="1600200"/>
            <a:ext cx="7715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1783" y="6093296"/>
            <a:ext cx="8702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4" r:id="rId4"/>
    <p:sldLayoutId id="2147483672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teborg.se/wps/portal/invanare/!ut/p/z1/04_Sj9CPykssy0xPLMnMz0vMAfIjo8ziAwy9Ai2cDB0N_N0t3Qw8Q7wD3Py8fdxNXU31wwkpiAJKG-AAjgb6BbmhigDtygcn/dz/d5/L2dBISEvZ0FBIS9nQSEh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latin typeface="Garamond" panose="02020404030301010803" pitchFamily="18" charset="0"/>
              </a:rPr>
              <a:t>Webbarkivering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2015-10-02</a:t>
            </a:r>
            <a:endParaRPr lang="sv-S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</a:t>
            </a:r>
            <a:r>
              <a:rPr lang="en-US" dirty="0" err="1" smtClean="0"/>
              <a:t>e</a:t>
            </a:r>
            <a:r>
              <a:rPr lang="en-US" dirty="0" err="1" smtClean="0"/>
              <a:t>gionarkivets</a:t>
            </a:r>
            <a:r>
              <a:rPr lang="en-US" dirty="0" smtClean="0"/>
              <a:t> </a:t>
            </a:r>
            <a:r>
              <a:rPr lang="en-US" dirty="0" err="1" smtClean="0"/>
              <a:t>urvalspolicy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Allt som </a:t>
            </a:r>
            <a:r>
              <a:rPr lang="sv-SE" dirty="0" err="1"/>
              <a:t>är</a:t>
            </a:r>
            <a:r>
              <a:rPr lang="sv-SE" dirty="0"/>
              <a:t> </a:t>
            </a:r>
            <a:r>
              <a:rPr lang="sv-SE" dirty="0" err="1"/>
              <a:t>tillgängligt</a:t>
            </a:r>
            <a:r>
              <a:rPr lang="sv-SE" dirty="0"/>
              <a:t> via Internet </a:t>
            </a:r>
            <a:r>
              <a:rPr lang="sv-SE" dirty="0" err="1"/>
              <a:t>från</a:t>
            </a:r>
            <a:r>
              <a:rPr lang="sv-SE" dirty="0"/>
              <a:t> de myndigheter Regionarkivet </a:t>
            </a:r>
            <a:r>
              <a:rPr lang="sv-SE" dirty="0" err="1"/>
              <a:t>är</a:t>
            </a:r>
            <a:r>
              <a:rPr lang="sv-SE" dirty="0"/>
              <a:t> arkivmyndighet </a:t>
            </a:r>
            <a:r>
              <a:rPr lang="sv-SE" dirty="0" err="1"/>
              <a:t>för</a:t>
            </a:r>
            <a:r>
              <a:rPr lang="sv-SE" dirty="0"/>
              <a:t>... 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err="1" smtClean="0"/>
              <a:t>förutom</a:t>
            </a:r>
            <a:r>
              <a:rPr lang="sv-SE" dirty="0"/>
              <a:t>:</a:t>
            </a:r>
            <a:br>
              <a:rPr lang="sv-SE" dirty="0"/>
            </a:br>
            <a:r>
              <a:rPr lang="sv-SE" dirty="0"/>
              <a:t>interna webbsidor </a:t>
            </a:r>
            <a:r>
              <a:rPr lang="sv-SE" dirty="0" err="1"/>
              <a:t>lösenordsskyddade</a:t>
            </a:r>
            <a:r>
              <a:rPr lang="sv-SE" dirty="0"/>
              <a:t> webbsidor </a:t>
            </a:r>
            <a:r>
              <a:rPr lang="sv-SE" dirty="0" smtClean="0"/>
              <a:t>samt databaser </a:t>
            </a:r>
            <a:r>
              <a:rPr lang="sv-SE" dirty="0"/>
              <a:t>bakom </a:t>
            </a:r>
            <a:r>
              <a:rPr lang="sv-SE" dirty="0" err="1" smtClean="0"/>
              <a:t>webbformulär</a:t>
            </a:r>
            <a:r>
              <a:rPr lang="sv-SE" dirty="0" smtClean="0"/>
              <a:t>.  </a:t>
            </a:r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51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Två</a:t>
            </a:r>
            <a:r>
              <a:rPr lang="en-US" dirty="0" smtClean="0"/>
              <a:t> </a:t>
            </a:r>
            <a:r>
              <a:rPr lang="en-US" dirty="0" err="1" smtClean="0"/>
              <a:t>övergripande</a:t>
            </a:r>
            <a:r>
              <a:rPr lang="en-US" dirty="0" smtClean="0"/>
              <a:t> </a:t>
            </a:r>
            <a:r>
              <a:rPr lang="en-US" dirty="0" err="1" smtClean="0"/>
              <a:t>metoder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Pull </a:t>
            </a:r>
          </a:p>
          <a:p>
            <a:r>
              <a:rPr lang="en-US" dirty="0" smtClean="0"/>
              <a:t>Push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950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Regionarkivets Webbarkiv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19288"/>
            <a:ext cx="5605905" cy="352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100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Utmaningarna</a:t>
            </a:r>
            <a:r>
              <a:rPr lang="en-US" dirty="0" smtClean="0"/>
              <a:t> med </a:t>
            </a:r>
            <a:r>
              <a:rPr lang="en-US" dirty="0" err="1" smtClean="0"/>
              <a:t>goteborg.se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http://goteborg.se/wps/portal/invanare/!ut/p/z1/04_Sj9CPykssy0xPLMnMz0vMAfIjo8ziAwy9Ai2cDB0N_N0t3Qw8Q7wD3Py8fdxNXU31wwkpiAJKG-AAjgb6BbmhigDtygcn/dz/d5/L2dBISEvZ0FBIS9nQSEh</a:t>
            </a:r>
            <a:r>
              <a:rPr lang="pl-PL" dirty="0" smtClean="0">
                <a:hlinkClick r:id="rId2"/>
              </a:rPr>
              <a:t>/</a:t>
            </a:r>
            <a:endParaRPr lang="pl-PL" dirty="0" smtClean="0"/>
          </a:p>
          <a:p>
            <a:endParaRPr lang="pl-PL" dirty="0"/>
          </a:p>
          <a:p>
            <a:r>
              <a:rPr lang="pl-PL" dirty="0" err="1" smtClean="0"/>
              <a:t>Brist</a:t>
            </a:r>
            <a:r>
              <a:rPr lang="pl-PL" dirty="0" smtClean="0"/>
              <a:t> </a:t>
            </a:r>
            <a:r>
              <a:rPr lang="pl-PL" dirty="0" err="1" smtClean="0"/>
              <a:t>på</a:t>
            </a:r>
            <a:r>
              <a:rPr lang="pl-PL" dirty="0" smtClean="0"/>
              <a:t> </a:t>
            </a:r>
            <a:r>
              <a:rPr lang="pl-PL" dirty="0" err="1" smtClean="0"/>
              <a:t>metadata</a:t>
            </a:r>
            <a:r>
              <a:rPr lang="pl-PL" dirty="0" smtClean="0"/>
              <a:t> 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2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Garamond" panose="02020404030301010803" pitchFamily="18" charset="0"/>
              </a:rPr>
              <a:t>Webbarkiveringsinitiativ</a:t>
            </a:r>
            <a:endParaRPr lang="sv-SE" dirty="0"/>
          </a:p>
        </p:txBody>
      </p:sp>
      <p:sp>
        <p:nvSpPr>
          <p:cNvPr id="4" name="Underrubrik 3"/>
          <p:cNvSpPr txBox="1">
            <a:spLocks/>
          </p:cNvSpPr>
          <p:nvPr/>
        </p:nvSpPr>
        <p:spPr>
          <a:xfrm>
            <a:off x="1331640" y="1124744"/>
            <a:ext cx="6912768" cy="4968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sv-SE" dirty="0" smtClean="0">
                <a:latin typeface="Garamond" panose="02020404030301010803" pitchFamily="18" charset="0"/>
              </a:rPr>
              <a:t> Australien [1996] Pandora</a:t>
            </a:r>
          </a:p>
          <a:p>
            <a:pPr marL="457200" indent="-457200"/>
            <a:r>
              <a:rPr lang="sv-SE" dirty="0" smtClean="0">
                <a:latin typeface="Garamond" panose="02020404030301010803" pitchFamily="18" charset="0"/>
              </a:rPr>
              <a:t> Danmark [1998] Netarkivet</a:t>
            </a:r>
          </a:p>
          <a:p>
            <a:pPr marL="457200" indent="-457200"/>
            <a:r>
              <a:rPr lang="en-US" dirty="0" smtClean="0">
                <a:latin typeface="Garamond" panose="02020404030301010803" pitchFamily="18" charset="0"/>
              </a:rPr>
              <a:t> Finland [1997] National Library of Finland</a:t>
            </a:r>
          </a:p>
          <a:p>
            <a:pPr marL="457200" indent="-457200"/>
            <a:r>
              <a:rPr lang="fr-FR" dirty="0" smtClean="0">
                <a:latin typeface="Garamond" panose="02020404030301010803" pitchFamily="18" charset="0"/>
              </a:rPr>
              <a:t> Frankrike [2000] Bibliothèque nationale de France</a:t>
            </a:r>
          </a:p>
          <a:p>
            <a:pPr marL="457200" indent="-457200"/>
            <a:r>
              <a:rPr lang="fr-FR" dirty="0" smtClean="0">
                <a:latin typeface="Garamond" panose="02020404030301010803" pitchFamily="18" charset="0"/>
              </a:rPr>
              <a:t> Island [1996] </a:t>
            </a:r>
            <a:r>
              <a:rPr lang="en-US" dirty="0">
                <a:latin typeface="Garamond" panose="02020404030301010803" pitchFamily="18" charset="0"/>
              </a:rPr>
              <a:t>National and University Library of Iceland</a:t>
            </a:r>
            <a:endParaRPr lang="fr-FR" dirty="0">
              <a:latin typeface="Garamond" panose="02020404030301010803" pitchFamily="18" charset="0"/>
            </a:endParaRPr>
          </a:p>
          <a:p>
            <a:pPr marL="457200" indent="-457200"/>
            <a:r>
              <a:rPr lang="en-US" dirty="0" smtClean="0">
                <a:latin typeface="Garamond" panose="02020404030301010803" pitchFamily="18" charset="0"/>
              </a:rPr>
              <a:t> Japan [2002] WARP, National Diet Library</a:t>
            </a:r>
          </a:p>
          <a:p>
            <a:pPr marL="457200" indent="-457200"/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Kanada</a:t>
            </a:r>
            <a:r>
              <a:rPr lang="en-US" dirty="0" smtClean="0">
                <a:latin typeface="Garamond" panose="02020404030301010803" pitchFamily="18" charset="0"/>
              </a:rPr>
              <a:t> [1998] National Library of Canada</a:t>
            </a:r>
          </a:p>
          <a:p>
            <a:pPr marL="457200" indent="-457200"/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Litauen</a:t>
            </a:r>
            <a:r>
              <a:rPr lang="en-US" dirty="0" smtClean="0">
                <a:latin typeface="Garamond" panose="02020404030301010803" pitchFamily="18" charset="0"/>
              </a:rPr>
              <a:t> [1996] National Library of Lithuania</a:t>
            </a:r>
          </a:p>
          <a:p>
            <a:pPr marL="457200" indent="-457200"/>
            <a:r>
              <a:rPr lang="sv-SE" dirty="0" smtClean="0">
                <a:latin typeface="Garamond" panose="02020404030301010803" pitchFamily="18" charset="0"/>
              </a:rPr>
              <a:t> Nederländerna [2000] KB, NETLIB</a:t>
            </a:r>
          </a:p>
          <a:p>
            <a:pPr marL="457200" indent="-457200"/>
            <a:r>
              <a:rPr lang="en-US" dirty="0" smtClean="0">
                <a:latin typeface="Garamond" panose="02020404030301010803" pitchFamily="18" charset="0"/>
              </a:rPr>
              <a:t> Nya Zeeland [2002] National Library of New Zealand</a:t>
            </a:r>
          </a:p>
          <a:p>
            <a:pPr marL="457200" indent="-457200"/>
            <a:r>
              <a:rPr lang="sv-SE" dirty="0" smtClean="0">
                <a:latin typeface="Garamond" panose="02020404030301010803" pitchFamily="18" charset="0"/>
              </a:rPr>
              <a:t> Norge [2001] </a:t>
            </a:r>
            <a:r>
              <a:rPr lang="sv-SE" dirty="0" err="1" smtClean="0">
                <a:latin typeface="Garamond" panose="02020404030301010803" pitchFamily="18" charset="0"/>
              </a:rPr>
              <a:t>Paradigma</a:t>
            </a:r>
            <a:r>
              <a:rPr lang="sv-SE" dirty="0" smtClean="0">
                <a:latin typeface="Garamond" panose="02020404030301010803" pitchFamily="18" charset="0"/>
              </a:rPr>
              <a:t> Projekt</a:t>
            </a:r>
          </a:p>
          <a:p>
            <a:pPr marL="457200" indent="-457200"/>
            <a:r>
              <a:rPr lang="nn-NO" dirty="0" smtClean="0">
                <a:latin typeface="Garamond" panose="02020404030301010803" pitchFamily="18" charset="0"/>
              </a:rPr>
              <a:t> Sverige [1997] Kungliga biblioteket, Kulturarw3</a:t>
            </a:r>
          </a:p>
          <a:p>
            <a:pPr marL="457200" indent="-457200"/>
            <a:r>
              <a:rPr lang="sv-SE" dirty="0" smtClean="0">
                <a:latin typeface="Garamond" panose="02020404030301010803" pitchFamily="18" charset="0"/>
              </a:rPr>
              <a:t> Storbritannien [2001] British </a:t>
            </a:r>
            <a:r>
              <a:rPr lang="sv-SE" dirty="0" err="1" smtClean="0">
                <a:latin typeface="Garamond" panose="02020404030301010803" pitchFamily="18" charset="0"/>
              </a:rPr>
              <a:t>Library</a:t>
            </a:r>
            <a:endParaRPr lang="sv-SE" dirty="0" smtClean="0">
              <a:latin typeface="Garamond" panose="02020404030301010803" pitchFamily="18" charset="0"/>
            </a:endParaRPr>
          </a:p>
          <a:p>
            <a:pPr marL="457200" indent="-457200"/>
            <a:r>
              <a:rPr lang="sv-SE" dirty="0" smtClean="0">
                <a:latin typeface="Garamond" panose="02020404030301010803" pitchFamily="18" charset="0"/>
              </a:rPr>
              <a:t> </a:t>
            </a:r>
            <a:r>
              <a:rPr lang="sv-SE" dirty="0" err="1" smtClean="0">
                <a:latin typeface="Garamond" panose="02020404030301010803" pitchFamily="18" charset="0"/>
              </a:rPr>
              <a:t>Tjekien</a:t>
            </a:r>
            <a:r>
              <a:rPr lang="sv-SE" dirty="0" smtClean="0">
                <a:latin typeface="Garamond" panose="02020404030301010803" pitchFamily="18" charset="0"/>
              </a:rPr>
              <a:t> [2000] </a:t>
            </a:r>
            <a:r>
              <a:rPr lang="sv-SE" dirty="0" err="1" smtClean="0">
                <a:latin typeface="Garamond" panose="02020404030301010803" pitchFamily="18" charset="0"/>
              </a:rPr>
              <a:t>WebArchiv</a:t>
            </a:r>
            <a:endParaRPr lang="sv-SE" dirty="0" smtClean="0">
              <a:latin typeface="Garamond" panose="02020404030301010803" pitchFamily="18" charset="0"/>
            </a:endParaRPr>
          </a:p>
          <a:p>
            <a:pPr marL="457200" indent="-457200"/>
            <a:r>
              <a:rPr lang="sv-SE" dirty="0" smtClean="0">
                <a:latin typeface="Garamond" panose="02020404030301010803" pitchFamily="18" charset="0"/>
              </a:rPr>
              <a:t> Tyskland [1997] German National </a:t>
            </a:r>
            <a:r>
              <a:rPr lang="sv-SE" dirty="0" err="1" smtClean="0">
                <a:latin typeface="Garamond" panose="02020404030301010803" pitchFamily="18" charset="0"/>
              </a:rPr>
              <a:t>Library</a:t>
            </a:r>
            <a:endParaRPr lang="sv-SE" dirty="0" smtClean="0">
              <a:latin typeface="Garamond" panose="02020404030301010803" pitchFamily="18" charset="0"/>
            </a:endParaRPr>
          </a:p>
          <a:p>
            <a:pPr marL="457200" indent="-457200"/>
            <a:r>
              <a:rPr lang="en-US" dirty="0" smtClean="0">
                <a:latin typeface="Garamond" panose="02020404030301010803" pitchFamily="18" charset="0"/>
              </a:rPr>
              <a:t> USA [1996] Minerva, Library of Congress; Internet Archive</a:t>
            </a:r>
          </a:p>
          <a:p>
            <a:pPr marL="457200" indent="-457200"/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latin typeface="Garamond" panose="02020404030301010803" pitchFamily="18" charset="0"/>
              </a:rPr>
              <a:t>Österrike</a:t>
            </a:r>
            <a:r>
              <a:rPr lang="en-US" dirty="0" smtClean="0">
                <a:latin typeface="Garamond" panose="02020404030301010803" pitchFamily="18" charset="0"/>
              </a:rPr>
              <a:t> [1999] AOLA (the Austrian Online Archive)</a:t>
            </a:r>
            <a:endParaRPr lang="sv-SE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568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32656"/>
            <a:ext cx="990810" cy="1052736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144333" y="1412776"/>
            <a:ext cx="7460115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Drygt 1,6 miljarder objekt (ca 75TB)</a:t>
            </a:r>
          </a:p>
          <a:p>
            <a:endParaRPr lang="sv-SE" sz="19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Insamling av svenska webbpublikationer</a:t>
            </a:r>
          </a:p>
          <a:p>
            <a:endParaRPr lang="sv-SE" sz="19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Inriktning på .se och .nu domäner</a:t>
            </a:r>
          </a:p>
          <a:p>
            <a:endParaRPr lang="sv-SE" sz="19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Ett antal webbplatser inom .</a:t>
            </a:r>
            <a:r>
              <a:rPr lang="sv-SE" sz="1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com</a:t>
            </a:r>
            <a:r>
              <a:rPr lang="sv-SE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, .</a:t>
            </a:r>
            <a:r>
              <a:rPr lang="sv-SE" sz="1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net</a:t>
            </a:r>
            <a:r>
              <a:rPr lang="sv-SE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, .</a:t>
            </a:r>
            <a:r>
              <a:rPr lang="sv-SE" sz="1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org</a:t>
            </a:r>
            <a:r>
              <a:rPr lang="sv-SE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 (geografisk hemvist)</a:t>
            </a:r>
          </a:p>
          <a:p>
            <a:endParaRPr lang="sv-SE" sz="19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Ett par gånger om året</a:t>
            </a:r>
          </a:p>
          <a:p>
            <a:endParaRPr lang="sv-SE" sz="19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Riktade insamlingar (ca 170 dagstidningar –  daglig insamling)</a:t>
            </a:r>
          </a:p>
          <a:p>
            <a:endParaRPr lang="sv-SE" sz="19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Materialet är tillgängligt enbart på plats hos KB</a:t>
            </a:r>
          </a:p>
          <a:p>
            <a:endParaRPr lang="sv-SE" sz="19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Uppehåll </a:t>
            </a:r>
            <a:r>
              <a:rPr lang="sv-SE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2010,  </a:t>
            </a:r>
            <a:r>
              <a:rPr lang="sv-SE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återupptogs i slutet av 2011 </a:t>
            </a:r>
          </a:p>
        </p:txBody>
      </p:sp>
    </p:spTree>
    <p:extLst>
      <p:ext uri="{BB962C8B-B14F-4D97-AF65-F5344CB8AC3E}">
        <p14:creationId xmlns:p14="http://schemas.microsoft.com/office/powerpoint/2010/main" val="117271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Ambition att arkivera hela </a:t>
            </a:r>
            <a:r>
              <a:rPr lang="sv-SE" dirty="0" smtClean="0"/>
              <a:t>Internet</a:t>
            </a:r>
          </a:p>
          <a:p>
            <a:r>
              <a:rPr lang="sv-SE" dirty="0" smtClean="0"/>
              <a:t>Idag drygt 438 miljarder objekt</a:t>
            </a:r>
          </a:p>
          <a:p>
            <a:r>
              <a:rPr lang="sv-SE" dirty="0"/>
              <a:t>Organisationen som huvudsakligen ligger bakom verktygen för webbarkivering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85586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725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bevara webben?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smtClean="0">
                <a:latin typeface="Garamond" panose="02020404030301010803" pitchFamily="18" charset="0"/>
              </a:rPr>
              <a:t>Arkivlag </a:t>
            </a:r>
            <a:r>
              <a:rPr lang="sv-SE" b="1" dirty="0">
                <a:latin typeface="Garamond" panose="02020404030301010803" pitchFamily="18" charset="0"/>
              </a:rPr>
              <a:t>(1990:782)</a:t>
            </a:r>
          </a:p>
          <a:p>
            <a:pPr marL="0" indent="0">
              <a:buNone/>
            </a:pPr>
            <a:r>
              <a:rPr lang="sv-SE" dirty="0">
                <a:latin typeface="Garamond" panose="02020404030301010803" pitchFamily="18" charset="0"/>
              </a:rPr>
              <a:t>3§ Myndigheternas arkiv skall bevaras, hållas ordnade och vårdas så att de </a:t>
            </a:r>
            <a:r>
              <a:rPr lang="sv-SE" dirty="0" smtClean="0">
                <a:latin typeface="Garamond" panose="02020404030301010803" pitchFamily="18" charset="0"/>
              </a:rPr>
              <a:t>tillgodoser</a:t>
            </a:r>
          </a:p>
          <a:p>
            <a:pPr marL="0" indent="0">
              <a:buNone/>
            </a:pPr>
            <a:endParaRPr lang="sv-SE" dirty="0">
              <a:latin typeface="Garamond" panose="02020404030301010803" pitchFamily="18" charset="0"/>
            </a:endParaRPr>
          </a:p>
          <a:p>
            <a:r>
              <a:rPr lang="sv-SE" dirty="0" smtClean="0">
                <a:latin typeface="Garamond" panose="02020404030301010803" pitchFamily="18" charset="0"/>
              </a:rPr>
              <a:t>1</a:t>
            </a:r>
            <a:r>
              <a:rPr lang="sv-SE" dirty="0">
                <a:latin typeface="Garamond" panose="02020404030301010803" pitchFamily="18" charset="0"/>
              </a:rPr>
              <a:t>. rätten att ta del av allmänna handlingar</a:t>
            </a:r>
            <a:r>
              <a:rPr lang="sv-SE" dirty="0" smtClean="0">
                <a:latin typeface="Garamond" panose="02020404030301010803" pitchFamily="18" charset="0"/>
              </a:rPr>
              <a:t>,</a:t>
            </a:r>
          </a:p>
          <a:p>
            <a:pPr marL="0" indent="0">
              <a:buNone/>
            </a:pPr>
            <a:endParaRPr lang="sv-SE" dirty="0">
              <a:latin typeface="Garamond" panose="02020404030301010803" pitchFamily="18" charset="0"/>
            </a:endParaRPr>
          </a:p>
          <a:p>
            <a:r>
              <a:rPr lang="sv-SE" dirty="0" smtClean="0">
                <a:latin typeface="Garamond" panose="02020404030301010803" pitchFamily="18" charset="0"/>
              </a:rPr>
              <a:t>2</a:t>
            </a:r>
            <a:r>
              <a:rPr lang="sv-SE" dirty="0">
                <a:latin typeface="Garamond" panose="02020404030301010803" pitchFamily="18" charset="0"/>
              </a:rPr>
              <a:t>. behovet av information för rättskipningen och förvaltningen, </a:t>
            </a:r>
            <a:r>
              <a:rPr lang="sv-SE" dirty="0" smtClean="0">
                <a:latin typeface="Garamond" panose="02020404030301010803" pitchFamily="18" charset="0"/>
              </a:rPr>
              <a:t>och</a:t>
            </a:r>
          </a:p>
          <a:p>
            <a:pPr marL="0" indent="0">
              <a:buNone/>
            </a:pPr>
            <a:endParaRPr lang="sv-SE" dirty="0">
              <a:latin typeface="Garamond" panose="02020404030301010803" pitchFamily="18" charset="0"/>
            </a:endParaRPr>
          </a:p>
          <a:p>
            <a:r>
              <a:rPr lang="sv-SE" dirty="0" smtClean="0">
                <a:latin typeface="Garamond" panose="02020404030301010803" pitchFamily="18" charset="0"/>
              </a:rPr>
              <a:t>3</a:t>
            </a:r>
            <a:r>
              <a:rPr lang="sv-SE" dirty="0">
                <a:latin typeface="Garamond" panose="02020404030301010803" pitchFamily="18" charset="0"/>
              </a:rPr>
              <a:t>. forskningens behov.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3099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7247014" cy="5639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936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kärmavbild 2015-10-01 kl. 20.52.3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2" b="6912"/>
          <a:stretch>
            <a:fillRect/>
          </a:stretch>
        </p:blipFill>
        <p:spPr>
          <a:xfrm>
            <a:off x="-828600" y="332655"/>
            <a:ext cx="7056784" cy="3714477"/>
          </a:xfrm>
        </p:spPr>
      </p:pic>
      <p:pic>
        <p:nvPicPr>
          <p:cNvPr id="5" name="Picture 4" descr="Skärmavbild 2015-10-01 kl. 20.55.2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924041"/>
            <a:ext cx="3832189" cy="459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237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Kommunalkalendern</a:t>
            </a:r>
            <a:r>
              <a:rPr lang="en-US" dirty="0" smtClean="0"/>
              <a:t> 1929-2000</a:t>
            </a:r>
            <a:endParaRPr lang="en-US" dirty="0"/>
          </a:p>
        </p:txBody>
      </p:sp>
      <p:pic>
        <p:nvPicPr>
          <p:cNvPr id="4" name="Content Placeholder 3" descr="Skärmavbild 2015-10-01 kl. 20.52.5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0" b="6080"/>
          <a:stretch>
            <a:fillRect/>
          </a:stretch>
        </p:blipFill>
        <p:spPr>
          <a:xfrm>
            <a:off x="1691680" y="1484784"/>
            <a:ext cx="6192688" cy="3259643"/>
          </a:xfrm>
        </p:spPr>
      </p:pic>
      <p:sp>
        <p:nvSpPr>
          <p:cNvPr id="6" name="TextBox 5"/>
          <p:cNvSpPr txBox="1"/>
          <p:nvPr/>
        </p:nvSpPr>
        <p:spPr>
          <a:xfrm>
            <a:off x="1691680" y="5157192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</a:t>
            </a:r>
            <a:r>
              <a:rPr lang="en-US" dirty="0" smtClean="0"/>
              <a:t> 500 </a:t>
            </a:r>
            <a:r>
              <a:rPr lang="en-US" dirty="0" err="1" smtClean="0"/>
              <a:t>sidor</a:t>
            </a:r>
            <a:r>
              <a:rPr lang="en-US" dirty="0"/>
              <a:t> </a:t>
            </a:r>
            <a:r>
              <a:rPr lang="en-US" dirty="0" err="1" smtClean="0"/>
              <a:t>nyttig</a:t>
            </a:r>
            <a:r>
              <a:rPr lang="en-US" dirty="0" smtClean="0"/>
              <a:t> information med </a:t>
            </a:r>
            <a:r>
              <a:rPr lang="en-US" dirty="0" err="1" smtClean="0"/>
              <a:t>sakregister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personindex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22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2001</a:t>
            </a:r>
            <a:r>
              <a:rPr lang="en-US" dirty="0" smtClean="0">
                <a:sym typeface="Wingdings"/>
              </a:rPr>
              <a:t></a:t>
            </a:r>
            <a:endParaRPr lang="en-US" dirty="0"/>
          </a:p>
        </p:txBody>
      </p:sp>
      <p:pic>
        <p:nvPicPr>
          <p:cNvPr id="4" name="Content Placeholder 3" descr="Skärmavbild 2015-10-01 kl. 21.10.5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" r="768"/>
          <a:stretch>
            <a:fillRect/>
          </a:stretch>
        </p:blipFill>
        <p:spPr>
          <a:xfrm>
            <a:off x="971600" y="1340768"/>
            <a:ext cx="7715200" cy="4061047"/>
          </a:xfrm>
        </p:spPr>
      </p:pic>
    </p:spTree>
    <p:extLst>
      <p:ext uri="{BB962C8B-B14F-4D97-AF65-F5344CB8AC3E}">
        <p14:creationId xmlns:p14="http://schemas.microsoft.com/office/powerpoint/2010/main" val="1005090296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arkivet presentation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Regionarkivet presentationsmall</Template>
  <TotalTime>466</TotalTime>
  <Words>351</Words>
  <Application>Microsoft Macintosh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Regionarkivet presentationsmall</vt:lpstr>
      <vt:lpstr>Webbarkivering</vt:lpstr>
      <vt:lpstr>Webbarkiveringsinitiativ</vt:lpstr>
      <vt:lpstr>PowerPoint Presentation</vt:lpstr>
      <vt:lpstr>PowerPoint Presentation</vt:lpstr>
      <vt:lpstr>Varför bevara webben? </vt:lpstr>
      <vt:lpstr>PowerPoint Presentation</vt:lpstr>
      <vt:lpstr>PowerPoint Presentation</vt:lpstr>
      <vt:lpstr>Kommunalkalendern 1929-2000</vt:lpstr>
      <vt:lpstr>2001</vt:lpstr>
      <vt:lpstr>Regionarkivets urvalspolicy</vt:lpstr>
      <vt:lpstr>Två övergripande metoder</vt:lpstr>
      <vt:lpstr>Regionarkivets Webbarkiv</vt:lpstr>
      <vt:lpstr>Utmaningarna med goteborg.se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Webbarkivering</dc:title>
  <dc:creator>Andreas Segerberg</dc:creator>
  <cp:lastModifiedBy>A S</cp:lastModifiedBy>
  <cp:revision>15</cp:revision>
  <dcterms:created xsi:type="dcterms:W3CDTF">2015-10-01T07:03:52Z</dcterms:created>
  <dcterms:modified xsi:type="dcterms:W3CDTF">2015-10-01T20:19:14Z</dcterms:modified>
</cp:coreProperties>
</file>